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4ADE3-241A-92B0-8401-3B2F8FF849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20FA7D-0385-CDEC-12D8-6E9C52948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78ACCAE-7A68-BB1C-3928-BA0F8D4E099E}"/>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D87ADBEC-DCF4-CA1F-A849-3594CBB986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A85D0E-9472-786F-3681-17B16ED0B6FD}"/>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4199820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D00F4-7E5C-4BA3-6592-19B494C261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9A0DCA1-CBB1-D105-BAF2-E5E6D5F2B5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A02313-C3AD-AD06-75F7-0B2C2229926A}"/>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E5E87494-DA65-49C9-0C96-D3F0DABB3D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BB69D4-6F53-E939-C35E-BA710450DDB7}"/>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3862190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8D8B57-B89A-4DEF-37FE-8C52092678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BE606-2E4C-E00D-D1BE-AD6FB0A940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C8B91E-6C0E-3FEE-1B51-8220A0CD8492}"/>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92818FBF-14D9-5B65-6EFA-23A05739BF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1FBB27-FBA0-6CB2-C026-B1904EF1E679}"/>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1226692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5BBD9-FEDF-C01D-2E3D-0D183EBFAE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92C19D-D8A1-FC0E-D05A-5B08BD92A0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6EC1A2-288D-2462-15F5-E8A293D7FAAB}"/>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1D86A703-B90E-33D3-FC9C-0902B7281B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53A9A-D9A3-716A-5A9B-AA35F5E00BB7}"/>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2772226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EE47-4635-8543-F1E7-3BAF1F596C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BCE0DF3-4104-1CAC-827E-C5EC77C5DA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15F149-3B8A-1639-D775-5BF7304C518C}"/>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42CBBC87-6A74-984F-13F8-91CD5F5E76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E7CCD-1B0F-C6AD-AFD9-93B5C6AC9B95}"/>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360217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A490-3ABB-9652-80A2-95376EA397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E65593-46DC-8340-958A-42F16171B3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B4E02C-4D27-5D00-AE5C-6D743698A1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1FAFD4-6805-2BE0-EEF9-E20989B7129B}"/>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6" name="Footer Placeholder 5">
            <a:extLst>
              <a:ext uri="{FF2B5EF4-FFF2-40B4-BE49-F238E27FC236}">
                <a16:creationId xmlns:a16="http://schemas.microsoft.com/office/drawing/2014/main" id="{373DF9DD-44CD-68DE-B747-B7626B6DF0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F05071-3B98-9123-3DC9-8081492B11FB}"/>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1998780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4A60F-6EFD-282F-0B36-8AC4351CDE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CD5E72F-78C3-D878-18C8-24ACA2AC0A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A2E63D-7CD0-EF17-0827-0910045120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49B20A-7EF5-333C-8CCB-BF46F6E57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153B70-3034-9A8F-AFA0-630FDDB2BF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BD7DE2-B7A0-0A76-E6E1-7E43F9A3168B}"/>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8" name="Footer Placeholder 7">
            <a:extLst>
              <a:ext uri="{FF2B5EF4-FFF2-40B4-BE49-F238E27FC236}">
                <a16:creationId xmlns:a16="http://schemas.microsoft.com/office/drawing/2014/main" id="{6A03EC20-170A-4F36-CF56-5C2EB1ED445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FD8CA3-B15C-79E9-181D-2FDEA1A1C187}"/>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1615278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B8B69-415D-A74F-D780-6EDD6E90DF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97D00A-EC63-D972-6682-C4388B45D4B7}"/>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4" name="Footer Placeholder 3">
            <a:extLst>
              <a:ext uri="{FF2B5EF4-FFF2-40B4-BE49-F238E27FC236}">
                <a16:creationId xmlns:a16="http://schemas.microsoft.com/office/drawing/2014/main" id="{20B0AA8D-024B-DC5B-1B53-FC22BADC2CF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40B707-4B87-336F-4AE7-D93BAC16A9C0}"/>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523642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828553-362C-6E19-93A7-DE18D1C5A828}"/>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3" name="Footer Placeholder 2">
            <a:extLst>
              <a:ext uri="{FF2B5EF4-FFF2-40B4-BE49-F238E27FC236}">
                <a16:creationId xmlns:a16="http://schemas.microsoft.com/office/drawing/2014/main" id="{5A29FEDF-DEB3-745A-C96F-644A01A671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80855B-7CFC-8238-7F8E-1799776CB131}"/>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295214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ECAF6-464F-46A8-AB0F-0F9DECA8FF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E80CA0-5B2F-B9DB-A309-5B998F1C51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B96C38-8424-C7D2-6855-866A0930C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19BDCB-CEA2-BBCF-452D-E4EDA27785C5}"/>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6" name="Footer Placeholder 5">
            <a:extLst>
              <a:ext uri="{FF2B5EF4-FFF2-40B4-BE49-F238E27FC236}">
                <a16:creationId xmlns:a16="http://schemas.microsoft.com/office/drawing/2014/main" id="{DB1EEC53-123E-7F75-43F5-1EB060F2EF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8A5D38-F6B6-A536-693A-97D74D64776B}"/>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155780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00D2-E860-DCBC-4EA2-678B8F6106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A405DEF-8E7A-34CA-ECA3-5BDD6336B8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7FB28-DB73-7C10-AEBB-93666FAA93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11AADB-9418-59D8-42A3-14E763732896}"/>
              </a:ext>
            </a:extLst>
          </p:cNvPr>
          <p:cNvSpPr>
            <a:spLocks noGrp="1"/>
          </p:cNvSpPr>
          <p:nvPr>
            <p:ph type="dt" sz="half" idx="10"/>
          </p:nvPr>
        </p:nvSpPr>
        <p:spPr/>
        <p:txBody>
          <a:bodyPr/>
          <a:lstStyle/>
          <a:p>
            <a:fld id="{606CD825-38E4-4A5B-8D7B-D188ADD25510}" type="datetimeFigureOut">
              <a:rPr lang="en-US" smtClean="0"/>
              <a:t>8/18/2023</a:t>
            </a:fld>
            <a:endParaRPr lang="en-US"/>
          </a:p>
        </p:txBody>
      </p:sp>
      <p:sp>
        <p:nvSpPr>
          <p:cNvPr id="6" name="Footer Placeholder 5">
            <a:extLst>
              <a:ext uri="{FF2B5EF4-FFF2-40B4-BE49-F238E27FC236}">
                <a16:creationId xmlns:a16="http://schemas.microsoft.com/office/drawing/2014/main" id="{70548143-FB3E-B0D1-3EBF-567106C229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FFBA72-9D2E-76A3-18EB-C6B8A988C7CA}"/>
              </a:ext>
            </a:extLst>
          </p:cNvPr>
          <p:cNvSpPr>
            <a:spLocks noGrp="1"/>
          </p:cNvSpPr>
          <p:nvPr>
            <p:ph type="sldNum" sz="quarter" idx="12"/>
          </p:nvPr>
        </p:nvSpPr>
        <p:spPr/>
        <p:txBody>
          <a:bodyPr/>
          <a:lstStyle/>
          <a:p>
            <a:fld id="{A43846B2-F6CB-4C11-A408-F48D69FE87A2}" type="slidenum">
              <a:rPr lang="en-US" smtClean="0"/>
              <a:t>‹#›</a:t>
            </a:fld>
            <a:endParaRPr lang="en-US"/>
          </a:p>
        </p:txBody>
      </p:sp>
    </p:spTree>
    <p:extLst>
      <p:ext uri="{BB962C8B-B14F-4D97-AF65-F5344CB8AC3E}">
        <p14:creationId xmlns:p14="http://schemas.microsoft.com/office/powerpoint/2010/main" val="3900777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AC2F29-F047-2D5A-2752-545A12F0B0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0912AB-4434-0BB9-5E1A-B2F987F0AD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E6DB31-4333-F0DD-D212-750F733959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6CD825-38E4-4A5B-8D7B-D188ADD25510}" type="datetimeFigureOut">
              <a:rPr lang="en-US" smtClean="0"/>
              <a:t>8/18/2023</a:t>
            </a:fld>
            <a:endParaRPr lang="en-US"/>
          </a:p>
        </p:txBody>
      </p:sp>
      <p:sp>
        <p:nvSpPr>
          <p:cNvPr id="5" name="Footer Placeholder 4">
            <a:extLst>
              <a:ext uri="{FF2B5EF4-FFF2-40B4-BE49-F238E27FC236}">
                <a16:creationId xmlns:a16="http://schemas.microsoft.com/office/drawing/2014/main" id="{9BE008FA-BA6A-1DE0-7AC1-EFEE81D83D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35BACC3-99D0-A823-5335-5A677FF8EA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3846B2-F6CB-4C11-A408-F48D69FE87A2}" type="slidenum">
              <a:rPr lang="en-US" smtClean="0"/>
              <a:t>‹#›</a:t>
            </a:fld>
            <a:endParaRPr lang="en-US"/>
          </a:p>
        </p:txBody>
      </p:sp>
    </p:spTree>
    <p:extLst>
      <p:ext uri="{BB962C8B-B14F-4D97-AF65-F5344CB8AC3E}">
        <p14:creationId xmlns:p14="http://schemas.microsoft.com/office/powerpoint/2010/main" val="3397675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7D85B-D59A-36FE-C864-25E3D84232F7}"/>
              </a:ext>
            </a:extLst>
          </p:cNvPr>
          <p:cNvSpPr>
            <a:spLocks noGrp="1"/>
          </p:cNvSpPr>
          <p:nvPr>
            <p:ph type="ctrTitle"/>
          </p:nvPr>
        </p:nvSpPr>
        <p:spPr/>
        <p:txBody>
          <a:bodyPr/>
          <a:lstStyle/>
          <a:p>
            <a:r>
              <a:rPr lang="en-US" dirty="0"/>
              <a:t>Prescribing antiepileptic drugs</a:t>
            </a:r>
          </a:p>
        </p:txBody>
      </p:sp>
      <p:sp>
        <p:nvSpPr>
          <p:cNvPr id="3" name="Subtitle 2">
            <a:extLst>
              <a:ext uri="{FF2B5EF4-FFF2-40B4-BE49-F238E27FC236}">
                <a16:creationId xmlns:a16="http://schemas.microsoft.com/office/drawing/2014/main" id="{ECC8BB71-3FC1-372D-F332-A7CF5EBC0BCD}"/>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1382482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C64A2-5FE7-5FEA-125A-5969F3D93273}"/>
              </a:ext>
            </a:extLst>
          </p:cNvPr>
          <p:cNvSpPr>
            <a:spLocks noGrp="1"/>
          </p:cNvSpPr>
          <p:nvPr>
            <p:ph type="title"/>
          </p:nvPr>
        </p:nvSpPr>
        <p:spPr/>
        <p:txBody>
          <a:bodyPr/>
          <a:lstStyle/>
          <a:p>
            <a:r>
              <a:rPr lang="sr-Latn-RS" dirty="0"/>
              <a:t>STATUS EPILEPTICUS – first-line treatment</a:t>
            </a:r>
            <a:endParaRPr lang="en-US" dirty="0"/>
          </a:p>
        </p:txBody>
      </p:sp>
      <p:sp>
        <p:nvSpPr>
          <p:cNvPr id="3" name="Content Placeholder 2">
            <a:extLst>
              <a:ext uri="{FF2B5EF4-FFF2-40B4-BE49-F238E27FC236}">
                <a16:creationId xmlns:a16="http://schemas.microsoft.com/office/drawing/2014/main" id="{4F20293A-0D67-DC8E-0432-A8B695A64B58}"/>
              </a:ext>
            </a:extLst>
          </p:cNvPr>
          <p:cNvSpPr>
            <a:spLocks noGrp="1"/>
          </p:cNvSpPr>
          <p:nvPr>
            <p:ph idx="1"/>
          </p:nvPr>
        </p:nvSpPr>
        <p:spPr/>
        <p:txBody>
          <a:bodyPr>
            <a:normAutofit fontScale="92500" lnSpcReduction="10000"/>
          </a:bodyPr>
          <a:lstStyle/>
          <a:p>
            <a:r>
              <a:rPr lang="en-GB" b="1" dirty="0"/>
              <a:t>Diazepam</a:t>
            </a:r>
            <a:r>
              <a:rPr lang="en-GB" dirty="0"/>
              <a:t> is administered intravenously, and if we cannot secure both venous access, then rectally, as a micro</a:t>
            </a:r>
            <a:r>
              <a:rPr lang="sr-Latn-RS" dirty="0"/>
              <a:t>enema. </a:t>
            </a:r>
            <a:r>
              <a:rPr lang="en-GB" dirty="0"/>
              <a:t>The dose of diazepam is (0.15–2 mg / kg , maximum 10 mg ) . Although diazepam is slowly metabolized in the liver, due to its rapid distribution and decreasing concentration in the blood, its effect wears off after about half an hour, so it may happen that interrupted status epilepticus occurs again.</a:t>
            </a:r>
          </a:p>
          <a:p>
            <a:r>
              <a:rPr lang="en-GB" b="1" dirty="0"/>
              <a:t>Lorazepam</a:t>
            </a:r>
            <a:r>
              <a:rPr lang="en-GB" dirty="0"/>
              <a:t> is less liposoluble than diazepam, so the distribution of the drug is less pronounced, and thus the effect lasts longer (6-12 hours).</a:t>
            </a:r>
            <a:r>
              <a:rPr lang="sr-Latn-RS" dirty="0"/>
              <a:t> The dose is </a:t>
            </a:r>
            <a:r>
              <a:rPr lang="en-GB" dirty="0"/>
              <a:t> 0.1 mg/kg </a:t>
            </a:r>
            <a:r>
              <a:rPr lang="sr-Latn-RS" dirty="0"/>
              <a:t>of</a:t>
            </a:r>
            <a:r>
              <a:rPr lang="en-GB" dirty="0"/>
              <a:t> lorazepam</a:t>
            </a:r>
            <a:r>
              <a:rPr lang="sr-Latn-RS" dirty="0"/>
              <a:t> i.v.</a:t>
            </a:r>
            <a:r>
              <a:rPr lang="en-GB" dirty="0"/>
              <a:t> (maximum 4 mg) .</a:t>
            </a:r>
          </a:p>
          <a:p>
            <a:r>
              <a:rPr lang="en-GB" b="1" dirty="0"/>
              <a:t>Midazolam </a:t>
            </a:r>
            <a:r>
              <a:rPr lang="en-GB" dirty="0"/>
              <a:t>can also be used to terminate status epilepticus . The initial intravenous dose is 0.2 mg / kg . The drug can be given intramuscularly (10 mg) or buccally in a situation where the venous route cannot be provided.</a:t>
            </a:r>
          </a:p>
          <a:p>
            <a:endParaRPr lang="en-US" dirty="0"/>
          </a:p>
        </p:txBody>
      </p:sp>
    </p:spTree>
    <p:extLst>
      <p:ext uri="{BB962C8B-B14F-4D97-AF65-F5344CB8AC3E}">
        <p14:creationId xmlns:p14="http://schemas.microsoft.com/office/powerpoint/2010/main" val="2278772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3F76E-9568-AB99-DA48-A1E122F7A5A7}"/>
              </a:ext>
            </a:extLst>
          </p:cNvPr>
          <p:cNvSpPr>
            <a:spLocks noGrp="1"/>
          </p:cNvSpPr>
          <p:nvPr>
            <p:ph type="title"/>
          </p:nvPr>
        </p:nvSpPr>
        <p:spPr/>
        <p:txBody>
          <a:bodyPr/>
          <a:lstStyle/>
          <a:p>
            <a:r>
              <a:rPr lang="sr-Latn-RS" dirty="0"/>
              <a:t>STATUS EPILEPTICUS – second-line treatment</a:t>
            </a:r>
            <a:endParaRPr lang="en-US" dirty="0"/>
          </a:p>
        </p:txBody>
      </p:sp>
      <p:sp>
        <p:nvSpPr>
          <p:cNvPr id="3" name="Content Placeholder 2">
            <a:extLst>
              <a:ext uri="{FF2B5EF4-FFF2-40B4-BE49-F238E27FC236}">
                <a16:creationId xmlns:a16="http://schemas.microsoft.com/office/drawing/2014/main" id="{4E6DFE9E-7BFB-0E31-A95B-11AA54DCF346}"/>
              </a:ext>
            </a:extLst>
          </p:cNvPr>
          <p:cNvSpPr>
            <a:spLocks noGrp="1"/>
          </p:cNvSpPr>
          <p:nvPr>
            <p:ph idx="1"/>
          </p:nvPr>
        </p:nvSpPr>
        <p:spPr/>
        <p:txBody>
          <a:bodyPr/>
          <a:lstStyle/>
          <a:p>
            <a:r>
              <a:rPr lang="sr-Latn-RS" dirty="0"/>
              <a:t>F</a:t>
            </a:r>
            <a:r>
              <a:rPr lang="en-GB" dirty="0" err="1"/>
              <a:t>osphenytoin</a:t>
            </a:r>
            <a:r>
              <a:rPr lang="en-GB" dirty="0"/>
              <a:t> is given today, which is soluble in water, so it does not mix with propylene glycol. </a:t>
            </a:r>
            <a:endParaRPr lang="sr-Latn-RS" dirty="0"/>
          </a:p>
          <a:p>
            <a:r>
              <a:rPr lang="en-GB" dirty="0"/>
              <a:t>The initial dose of </a:t>
            </a:r>
            <a:r>
              <a:rPr lang="en-GB" dirty="0" err="1"/>
              <a:t>fosphenytoin</a:t>
            </a:r>
            <a:r>
              <a:rPr lang="en-GB" dirty="0"/>
              <a:t> is 15-20 mg/kg , and it is given rapidly up to 150 mg/min. </a:t>
            </a:r>
            <a:endParaRPr lang="sr-Latn-RS" dirty="0"/>
          </a:p>
          <a:p>
            <a:r>
              <a:rPr lang="en-GB" dirty="0"/>
              <a:t>An alternative to </a:t>
            </a:r>
            <a:r>
              <a:rPr lang="en-GB" dirty="0" err="1"/>
              <a:t>fosphenytoin</a:t>
            </a:r>
            <a:r>
              <a:rPr lang="en-GB" dirty="0"/>
              <a:t> in the second-line treatment of status epilepticus is levetiracetam (60 mg/kg) and valproate (40 mg/kg), if there are preparations available on the market for intravenous administration.</a:t>
            </a:r>
            <a:endParaRPr lang="en-US" dirty="0"/>
          </a:p>
        </p:txBody>
      </p:sp>
    </p:spTree>
    <p:extLst>
      <p:ext uri="{BB962C8B-B14F-4D97-AF65-F5344CB8AC3E}">
        <p14:creationId xmlns:p14="http://schemas.microsoft.com/office/powerpoint/2010/main" val="3821674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F273-0CCF-6C4C-CDF2-8848633335E4}"/>
              </a:ext>
            </a:extLst>
          </p:cNvPr>
          <p:cNvSpPr>
            <a:spLocks noGrp="1"/>
          </p:cNvSpPr>
          <p:nvPr>
            <p:ph type="title"/>
          </p:nvPr>
        </p:nvSpPr>
        <p:spPr/>
        <p:txBody>
          <a:bodyPr/>
          <a:lstStyle/>
          <a:p>
            <a:r>
              <a:rPr lang="sr-Latn-RS" dirty="0"/>
              <a:t>TYPICAL ABSANCE</a:t>
            </a:r>
            <a:endParaRPr lang="en-US" dirty="0"/>
          </a:p>
        </p:txBody>
      </p:sp>
      <p:sp>
        <p:nvSpPr>
          <p:cNvPr id="3" name="Content Placeholder 2">
            <a:extLst>
              <a:ext uri="{FF2B5EF4-FFF2-40B4-BE49-F238E27FC236}">
                <a16:creationId xmlns:a16="http://schemas.microsoft.com/office/drawing/2014/main" id="{A3A4BADF-4943-9D4E-1A2A-F938868AE611}"/>
              </a:ext>
            </a:extLst>
          </p:cNvPr>
          <p:cNvSpPr>
            <a:spLocks noGrp="1"/>
          </p:cNvSpPr>
          <p:nvPr>
            <p:ph idx="1"/>
          </p:nvPr>
        </p:nvSpPr>
        <p:spPr/>
        <p:txBody>
          <a:bodyPr>
            <a:normAutofit lnSpcReduction="10000"/>
          </a:bodyPr>
          <a:lstStyle/>
          <a:p>
            <a:r>
              <a:rPr lang="en-GB" dirty="0"/>
              <a:t>Typical absence is characterized by a sudden and short-term loss of consciousness, with the interruption of the activity that the person started before the attack.</a:t>
            </a:r>
            <a:endParaRPr lang="sr-Latn-RS" dirty="0"/>
          </a:p>
          <a:p>
            <a:r>
              <a:rPr lang="sr-Latn-RS" dirty="0"/>
              <a:t>First-line therapy:</a:t>
            </a:r>
          </a:p>
          <a:p>
            <a:pPr lvl="1"/>
            <a:r>
              <a:rPr lang="sr-Latn-RS" dirty="0"/>
              <a:t>Ethosuccimide</a:t>
            </a:r>
          </a:p>
          <a:p>
            <a:pPr lvl="1"/>
            <a:r>
              <a:rPr lang="sr-Latn-RS" dirty="0"/>
              <a:t>Valproate</a:t>
            </a:r>
          </a:p>
          <a:p>
            <a:pPr lvl="1"/>
            <a:r>
              <a:rPr lang="sr-Latn-RS" dirty="0"/>
              <a:t>Combination of the two</a:t>
            </a:r>
          </a:p>
          <a:p>
            <a:r>
              <a:rPr lang="sr-Latn-RS" dirty="0"/>
              <a:t>Second-line therapy:</a:t>
            </a:r>
          </a:p>
          <a:p>
            <a:pPr lvl="1"/>
            <a:r>
              <a:rPr lang="en-GB" dirty="0"/>
              <a:t>full therapeutic dose of valproic acid and a small dose of lamotrigine (most often 25 or 50 mg). </a:t>
            </a:r>
            <a:endParaRPr lang="sr-Latn-RS" dirty="0"/>
          </a:p>
          <a:p>
            <a:pPr lvl="1"/>
            <a:r>
              <a:rPr lang="sr-Latn-RS" dirty="0"/>
              <a:t>acetazolamide</a:t>
            </a:r>
            <a:endParaRPr lang="en-US" dirty="0"/>
          </a:p>
        </p:txBody>
      </p:sp>
    </p:spTree>
    <p:extLst>
      <p:ext uri="{BB962C8B-B14F-4D97-AF65-F5344CB8AC3E}">
        <p14:creationId xmlns:p14="http://schemas.microsoft.com/office/powerpoint/2010/main" val="353919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48B99-F468-A7C8-E98E-4D5F8C5D2BF1}"/>
              </a:ext>
            </a:extLst>
          </p:cNvPr>
          <p:cNvSpPr>
            <a:spLocks noGrp="1"/>
          </p:cNvSpPr>
          <p:nvPr>
            <p:ph type="title"/>
          </p:nvPr>
        </p:nvSpPr>
        <p:spPr/>
        <p:txBody>
          <a:bodyPr/>
          <a:lstStyle/>
          <a:p>
            <a:r>
              <a:rPr lang="sr-Latn-RS" dirty="0"/>
              <a:t>ATYPICAL ABSANCE</a:t>
            </a:r>
            <a:endParaRPr lang="en-US" dirty="0"/>
          </a:p>
        </p:txBody>
      </p:sp>
      <p:sp>
        <p:nvSpPr>
          <p:cNvPr id="3" name="Content Placeholder 2">
            <a:extLst>
              <a:ext uri="{FF2B5EF4-FFF2-40B4-BE49-F238E27FC236}">
                <a16:creationId xmlns:a16="http://schemas.microsoft.com/office/drawing/2014/main" id="{4808C6FC-070E-7E37-1194-9DC18B6ADC25}"/>
              </a:ext>
            </a:extLst>
          </p:cNvPr>
          <p:cNvSpPr>
            <a:spLocks noGrp="1"/>
          </p:cNvSpPr>
          <p:nvPr>
            <p:ph idx="1"/>
          </p:nvPr>
        </p:nvSpPr>
        <p:spPr/>
        <p:txBody>
          <a:bodyPr/>
          <a:lstStyle/>
          <a:p>
            <a:r>
              <a:rPr lang="en-GB" dirty="0"/>
              <a:t>Atypical absence usually occurs as part of Lennox-</a:t>
            </a:r>
            <a:r>
              <a:rPr lang="en-GB" dirty="0" err="1"/>
              <a:t>Gastaut</a:t>
            </a:r>
            <a:r>
              <a:rPr lang="en-GB" dirty="0"/>
              <a:t> syndrome, and is distinguished from typical by longer duration, only partial loss of consciousness and more pronounced jerks or automatic movements. </a:t>
            </a:r>
            <a:endParaRPr lang="sr-Latn-RS" dirty="0"/>
          </a:p>
          <a:p>
            <a:r>
              <a:rPr lang="en-GB" dirty="0"/>
              <a:t>Clonazepam, valproate or felbamate are usually used to treat atypical absence </a:t>
            </a:r>
            <a:endParaRPr lang="en-US" dirty="0"/>
          </a:p>
        </p:txBody>
      </p:sp>
    </p:spTree>
    <p:extLst>
      <p:ext uri="{BB962C8B-B14F-4D97-AF65-F5344CB8AC3E}">
        <p14:creationId xmlns:p14="http://schemas.microsoft.com/office/powerpoint/2010/main" val="261181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E7EBE-89A6-5770-852E-DD367602FFF3}"/>
              </a:ext>
            </a:extLst>
          </p:cNvPr>
          <p:cNvSpPr>
            <a:spLocks noGrp="1"/>
          </p:cNvSpPr>
          <p:nvPr>
            <p:ph type="title"/>
          </p:nvPr>
        </p:nvSpPr>
        <p:spPr/>
        <p:txBody>
          <a:bodyPr/>
          <a:lstStyle/>
          <a:p>
            <a:r>
              <a:rPr lang="en-GB" dirty="0"/>
              <a:t>TREATMENT OF GENERALIZED FORMS OF EPILEPSY</a:t>
            </a:r>
            <a:endParaRPr lang="en-US" dirty="0"/>
          </a:p>
        </p:txBody>
      </p:sp>
      <p:sp>
        <p:nvSpPr>
          <p:cNvPr id="3" name="Content Placeholder 2">
            <a:extLst>
              <a:ext uri="{FF2B5EF4-FFF2-40B4-BE49-F238E27FC236}">
                <a16:creationId xmlns:a16="http://schemas.microsoft.com/office/drawing/2014/main" id="{4DA4D784-F99F-E1CE-06B2-0D541985FD9D}"/>
              </a:ext>
            </a:extLst>
          </p:cNvPr>
          <p:cNvSpPr>
            <a:spLocks noGrp="1"/>
          </p:cNvSpPr>
          <p:nvPr>
            <p:ph idx="1"/>
          </p:nvPr>
        </p:nvSpPr>
        <p:spPr/>
        <p:txBody>
          <a:bodyPr/>
          <a:lstStyle/>
          <a:p>
            <a:r>
              <a:rPr lang="sr-Latn-RS" dirty="0"/>
              <a:t>P</a:t>
            </a:r>
            <a:r>
              <a:rPr lang="en-GB" dirty="0" err="1"/>
              <a:t>revention</a:t>
            </a:r>
            <a:r>
              <a:rPr lang="en-GB" dirty="0"/>
              <a:t> of </a:t>
            </a:r>
            <a:r>
              <a:rPr lang="en-GB" b="1" dirty="0"/>
              <a:t>tonic-</a:t>
            </a:r>
            <a:r>
              <a:rPr lang="en-GB" b="1" dirty="0" err="1"/>
              <a:t>clonic</a:t>
            </a:r>
            <a:r>
              <a:rPr lang="en-GB" b="1" dirty="0"/>
              <a:t> seizures and myoclonic seizures</a:t>
            </a:r>
            <a:r>
              <a:rPr lang="sr-Latn-RS" b="1" dirty="0"/>
              <a:t>:</a:t>
            </a:r>
            <a:r>
              <a:rPr lang="en-GB" dirty="0"/>
              <a:t> </a:t>
            </a:r>
            <a:endParaRPr lang="sr-Latn-RS" dirty="0"/>
          </a:p>
          <a:p>
            <a:pPr lvl="1"/>
            <a:r>
              <a:rPr lang="en-GB" dirty="0"/>
              <a:t>the drug of first choice is valproate, due to the multiple mechanisms through which it acts and the best results in clinical studies. </a:t>
            </a:r>
            <a:endParaRPr lang="sr-Latn-RS" dirty="0"/>
          </a:p>
          <a:p>
            <a:pPr lvl="1"/>
            <a:r>
              <a:rPr lang="en-GB" dirty="0"/>
              <a:t>Apart from valproate, lamotrigine, levetiracetam or topiramate can be used for tonic-</a:t>
            </a:r>
            <a:r>
              <a:rPr lang="en-GB" dirty="0" err="1"/>
              <a:t>clonic</a:t>
            </a:r>
            <a:r>
              <a:rPr lang="en-GB" dirty="0"/>
              <a:t> attacks (as monotherapy or additional therapy) , but they are less effective than valproate; that's why we apply them only when patients cannot tolerate valproate for some reason. </a:t>
            </a:r>
            <a:endParaRPr lang="sr-Latn-RS" dirty="0"/>
          </a:p>
          <a:p>
            <a:pPr lvl="1"/>
            <a:r>
              <a:rPr lang="en-GB" dirty="0" err="1"/>
              <a:t>Perampanel</a:t>
            </a:r>
            <a:r>
              <a:rPr lang="en-GB" dirty="0"/>
              <a:t> or </a:t>
            </a:r>
            <a:r>
              <a:rPr lang="en-GB" dirty="0" err="1"/>
              <a:t>zonisamide</a:t>
            </a:r>
            <a:r>
              <a:rPr lang="en-GB" dirty="0"/>
              <a:t> are used only as additional therapy in these two types of epilepsy </a:t>
            </a:r>
            <a:endParaRPr lang="en-US" dirty="0"/>
          </a:p>
        </p:txBody>
      </p:sp>
    </p:spTree>
    <p:extLst>
      <p:ext uri="{BB962C8B-B14F-4D97-AF65-F5344CB8AC3E}">
        <p14:creationId xmlns:p14="http://schemas.microsoft.com/office/powerpoint/2010/main" val="3521670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1190-FB6C-4FA5-6FC3-8A2F1721C89D}"/>
              </a:ext>
            </a:extLst>
          </p:cNvPr>
          <p:cNvSpPr>
            <a:spLocks noGrp="1"/>
          </p:cNvSpPr>
          <p:nvPr>
            <p:ph type="title"/>
          </p:nvPr>
        </p:nvSpPr>
        <p:spPr/>
        <p:txBody>
          <a:bodyPr/>
          <a:lstStyle/>
          <a:p>
            <a:r>
              <a:rPr lang="en-US" dirty="0"/>
              <a:t>Tonic and atonic seizures </a:t>
            </a:r>
          </a:p>
        </p:txBody>
      </p:sp>
      <p:sp>
        <p:nvSpPr>
          <p:cNvPr id="3" name="Content Placeholder 2">
            <a:extLst>
              <a:ext uri="{FF2B5EF4-FFF2-40B4-BE49-F238E27FC236}">
                <a16:creationId xmlns:a16="http://schemas.microsoft.com/office/drawing/2014/main" id="{4061D079-C12B-295D-3007-A308A61A5A47}"/>
              </a:ext>
            </a:extLst>
          </p:cNvPr>
          <p:cNvSpPr>
            <a:spLocks noGrp="1"/>
          </p:cNvSpPr>
          <p:nvPr>
            <p:ph idx="1"/>
          </p:nvPr>
        </p:nvSpPr>
        <p:spPr/>
        <p:txBody>
          <a:bodyPr/>
          <a:lstStyle/>
          <a:p>
            <a:r>
              <a:rPr lang="en-GB" dirty="0"/>
              <a:t>Tonic and atonic seizures can be most effectively prevented by valproate (alone or in combination with a benzodiazepine) </a:t>
            </a:r>
            <a:endParaRPr lang="sr-Latn-RS" dirty="0"/>
          </a:p>
          <a:p>
            <a:r>
              <a:rPr lang="en-GB" dirty="0"/>
              <a:t>if </a:t>
            </a:r>
            <a:r>
              <a:rPr lang="sr-Latn-RS" dirty="0"/>
              <a:t>valproate</a:t>
            </a:r>
            <a:r>
              <a:rPr lang="en-GB" dirty="0"/>
              <a:t> is not effective, clonazepam or vigabatrin can be used (this last drug carries a high risk of irreversible defects in the visual field) </a:t>
            </a:r>
            <a:endParaRPr lang="sr-Latn-RS" dirty="0"/>
          </a:p>
          <a:p>
            <a:r>
              <a:rPr lang="en-GB" dirty="0"/>
              <a:t>Phenytoin , phenobarbital and carbamazepine are not effective.</a:t>
            </a:r>
            <a:endParaRPr lang="en-US" dirty="0"/>
          </a:p>
        </p:txBody>
      </p:sp>
    </p:spTree>
    <p:extLst>
      <p:ext uri="{BB962C8B-B14F-4D97-AF65-F5344CB8AC3E}">
        <p14:creationId xmlns:p14="http://schemas.microsoft.com/office/powerpoint/2010/main" val="408364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6821F-671B-D30A-1497-364BAAADD5E3}"/>
              </a:ext>
            </a:extLst>
          </p:cNvPr>
          <p:cNvSpPr>
            <a:spLocks noGrp="1"/>
          </p:cNvSpPr>
          <p:nvPr>
            <p:ph type="title"/>
          </p:nvPr>
        </p:nvSpPr>
        <p:spPr/>
        <p:txBody>
          <a:bodyPr/>
          <a:lstStyle/>
          <a:p>
            <a:r>
              <a:rPr lang="sr-Latn-RS" dirty="0"/>
              <a:t>SIMPLE FOCAL ONSET SEIZURES</a:t>
            </a:r>
            <a:endParaRPr lang="en-US" dirty="0"/>
          </a:p>
        </p:txBody>
      </p:sp>
      <p:sp>
        <p:nvSpPr>
          <p:cNvPr id="3" name="Content Placeholder 2">
            <a:extLst>
              <a:ext uri="{FF2B5EF4-FFF2-40B4-BE49-F238E27FC236}">
                <a16:creationId xmlns:a16="http://schemas.microsoft.com/office/drawing/2014/main" id="{7A607847-672E-1701-41FA-D48083F40E63}"/>
              </a:ext>
            </a:extLst>
          </p:cNvPr>
          <p:cNvSpPr>
            <a:spLocks noGrp="1"/>
          </p:cNvSpPr>
          <p:nvPr>
            <p:ph idx="1"/>
          </p:nvPr>
        </p:nvSpPr>
        <p:spPr>
          <a:xfrm>
            <a:off x="838200" y="1825625"/>
            <a:ext cx="10515600" cy="4485368"/>
          </a:xfrm>
        </p:spPr>
        <p:txBody>
          <a:bodyPr>
            <a:normAutofit fontScale="92500" lnSpcReduction="20000"/>
          </a:bodyPr>
          <a:lstStyle/>
          <a:p>
            <a:r>
              <a:rPr lang="en-GB" dirty="0"/>
              <a:t>Focal onset seizures are characterized by the onset of seizures in a limited area (focus) of only one hemisphere. </a:t>
            </a:r>
            <a:endParaRPr lang="sr-Latn-RS" dirty="0"/>
          </a:p>
          <a:p>
            <a:r>
              <a:rPr lang="sr-Latn-RS" dirty="0"/>
              <a:t>A</a:t>
            </a:r>
            <a:r>
              <a:rPr lang="en-GB" dirty="0"/>
              <a:t> large number of antiepileptics (except succinimide) have shown relatively similar effectiveness in the prevention of simple</a:t>
            </a:r>
            <a:r>
              <a:rPr lang="sr-Latn-RS" dirty="0"/>
              <a:t> focal onset </a:t>
            </a:r>
            <a:r>
              <a:rPr lang="en-GB" dirty="0"/>
              <a:t>seizures, so the choice should be made based on the profile of the side effects of individual antiepileptics and the characteristics of the patient himself. </a:t>
            </a:r>
            <a:endParaRPr lang="sr-Latn-RS" dirty="0"/>
          </a:p>
          <a:p>
            <a:r>
              <a:rPr lang="en-GB" dirty="0"/>
              <a:t>However, if simple partial attacks are secondarily generalized, one of the following antiepileptic drugs is used as monotherapy in the first line : carbamazepine, oxcarbazepine, phenytoin, topiramate, lamotrigine or levetiracetam . </a:t>
            </a:r>
            <a:endParaRPr lang="sr-Latn-RS" dirty="0"/>
          </a:p>
          <a:p>
            <a:r>
              <a:rPr lang="en-GB" dirty="0"/>
              <a:t>In the second line, as monotherapy or supplementary therapy, valproate , </a:t>
            </a:r>
            <a:r>
              <a:rPr lang="en-GB" dirty="0" err="1"/>
              <a:t>eslicarbazepine</a:t>
            </a:r>
            <a:r>
              <a:rPr lang="en-GB" dirty="0"/>
              <a:t>, pregabalin, gabapentin, </a:t>
            </a:r>
            <a:r>
              <a:rPr lang="en-GB" dirty="0" err="1"/>
              <a:t>lacosamide</a:t>
            </a:r>
            <a:r>
              <a:rPr lang="en-GB" dirty="0"/>
              <a:t>, </a:t>
            </a:r>
            <a:r>
              <a:rPr lang="en-GB" dirty="0" err="1"/>
              <a:t>zonisamide</a:t>
            </a:r>
            <a:r>
              <a:rPr lang="en-GB" dirty="0"/>
              <a:t> or </a:t>
            </a:r>
            <a:r>
              <a:rPr lang="en-GB" dirty="0" err="1"/>
              <a:t>cenobamate</a:t>
            </a:r>
            <a:r>
              <a:rPr lang="en-GB" dirty="0"/>
              <a:t> are used. </a:t>
            </a:r>
            <a:endParaRPr lang="sr-Latn-RS" dirty="0"/>
          </a:p>
        </p:txBody>
      </p:sp>
    </p:spTree>
    <p:extLst>
      <p:ext uri="{BB962C8B-B14F-4D97-AF65-F5344CB8AC3E}">
        <p14:creationId xmlns:p14="http://schemas.microsoft.com/office/powerpoint/2010/main" val="450491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A4F33-0775-3681-FC92-B67E768F1EEE}"/>
              </a:ext>
            </a:extLst>
          </p:cNvPr>
          <p:cNvSpPr>
            <a:spLocks noGrp="1"/>
          </p:cNvSpPr>
          <p:nvPr>
            <p:ph type="title"/>
          </p:nvPr>
        </p:nvSpPr>
        <p:spPr/>
        <p:txBody>
          <a:bodyPr/>
          <a:lstStyle/>
          <a:p>
            <a:r>
              <a:rPr lang="sr-Latn-RS" dirty="0"/>
              <a:t>COMPLEX FOCAL ONSET SEIZURES</a:t>
            </a:r>
            <a:endParaRPr lang="en-US" dirty="0"/>
          </a:p>
        </p:txBody>
      </p:sp>
      <p:sp>
        <p:nvSpPr>
          <p:cNvPr id="3" name="Content Placeholder 2">
            <a:extLst>
              <a:ext uri="{FF2B5EF4-FFF2-40B4-BE49-F238E27FC236}">
                <a16:creationId xmlns:a16="http://schemas.microsoft.com/office/drawing/2014/main" id="{06C023E2-99DA-C1C2-923B-7E5D7BA43EC8}"/>
              </a:ext>
            </a:extLst>
          </p:cNvPr>
          <p:cNvSpPr>
            <a:spLocks noGrp="1"/>
          </p:cNvSpPr>
          <p:nvPr>
            <p:ph idx="1"/>
          </p:nvPr>
        </p:nvSpPr>
        <p:spPr/>
        <p:txBody>
          <a:bodyPr/>
          <a:lstStyle/>
          <a:p>
            <a:r>
              <a:rPr lang="sr-Latn-RS" dirty="0"/>
              <a:t>A</a:t>
            </a:r>
            <a:r>
              <a:rPr lang="en-GB" dirty="0" err="1"/>
              <a:t>ntiepileptic</a:t>
            </a:r>
            <a:r>
              <a:rPr lang="en-GB" dirty="0"/>
              <a:t> drugs should not be introduced immediately  </a:t>
            </a:r>
            <a:endParaRPr lang="sr-Latn-RS" dirty="0"/>
          </a:p>
          <a:p>
            <a:r>
              <a:rPr lang="en-GB" dirty="0"/>
              <a:t>First, a precise diagnosis of the type of epilepsy is made, the </a:t>
            </a:r>
            <a:r>
              <a:rPr lang="en-GB" dirty="0" err="1"/>
              <a:t>etiology</a:t>
            </a:r>
            <a:r>
              <a:rPr lang="en-GB" dirty="0"/>
              <a:t> and localization of the epileptic focus are determined, and antiepileptic drugs are introduced only if another seizure occurs. </a:t>
            </a:r>
            <a:endParaRPr lang="sr-Latn-RS" dirty="0"/>
          </a:p>
          <a:p>
            <a:r>
              <a:rPr lang="en-GB" dirty="0"/>
              <a:t>In the treatment of complex </a:t>
            </a:r>
            <a:r>
              <a:rPr lang="sr-Latn-RS" dirty="0"/>
              <a:t>focal onset seizures</a:t>
            </a:r>
            <a:r>
              <a:rPr lang="en-GB" dirty="0"/>
              <a:t>, all antiepileptics can be used , with the exception of </a:t>
            </a:r>
            <a:r>
              <a:rPr lang="en-GB" dirty="0" err="1"/>
              <a:t>ethosuccimide</a:t>
            </a:r>
            <a:r>
              <a:rPr lang="en-GB" dirty="0"/>
              <a:t> . </a:t>
            </a:r>
            <a:endParaRPr lang="en-US" dirty="0"/>
          </a:p>
        </p:txBody>
      </p:sp>
    </p:spTree>
    <p:extLst>
      <p:ext uri="{BB962C8B-B14F-4D97-AF65-F5344CB8AC3E}">
        <p14:creationId xmlns:p14="http://schemas.microsoft.com/office/powerpoint/2010/main" val="3637713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1BF9F-E1A2-B171-C00F-32B461AD2763}"/>
              </a:ext>
            </a:extLst>
          </p:cNvPr>
          <p:cNvSpPr>
            <a:spLocks noGrp="1"/>
          </p:cNvSpPr>
          <p:nvPr>
            <p:ph type="title"/>
          </p:nvPr>
        </p:nvSpPr>
        <p:spPr/>
        <p:txBody>
          <a:bodyPr/>
          <a:lstStyle/>
          <a:p>
            <a:r>
              <a:rPr lang="sr-Latn-RS" dirty="0"/>
              <a:t>STATUS EPILEPTICUS – definition and general issues</a:t>
            </a:r>
            <a:endParaRPr lang="en-US" dirty="0"/>
          </a:p>
        </p:txBody>
      </p:sp>
      <p:sp>
        <p:nvSpPr>
          <p:cNvPr id="3" name="Content Placeholder 2">
            <a:extLst>
              <a:ext uri="{FF2B5EF4-FFF2-40B4-BE49-F238E27FC236}">
                <a16:creationId xmlns:a16="http://schemas.microsoft.com/office/drawing/2014/main" id="{F36C7632-0E5E-3378-D70D-57A0166F5E0D}"/>
              </a:ext>
            </a:extLst>
          </p:cNvPr>
          <p:cNvSpPr>
            <a:spLocks noGrp="1"/>
          </p:cNvSpPr>
          <p:nvPr>
            <p:ph idx="1"/>
          </p:nvPr>
        </p:nvSpPr>
        <p:spPr/>
        <p:txBody>
          <a:bodyPr/>
          <a:lstStyle/>
          <a:p>
            <a:r>
              <a:rPr lang="en-GB" dirty="0"/>
              <a:t>Status epilepticus is a condition in which we have two or more consecutive epileptic seizures without full recovery of consciousness in between, or one seizure that lasts longer than 30 minutes. </a:t>
            </a:r>
            <a:endParaRPr lang="sr-Latn-RS" dirty="0"/>
          </a:p>
          <a:p>
            <a:r>
              <a:rPr lang="en-GB" dirty="0"/>
              <a:t>This, the so-called "first time point", means that the application of therapy is necessary; </a:t>
            </a:r>
            <a:endParaRPr lang="sr-Latn-RS" dirty="0"/>
          </a:p>
          <a:p>
            <a:r>
              <a:rPr lang="en-GB" dirty="0"/>
              <a:t>if the status is still not terminated, the "second time point" is reached later, when long-term harmful consequences for the patient begin. The "second time point" is when more aggressive therapy must be instituted to terminate the status. </a:t>
            </a:r>
            <a:endParaRPr lang="en-US" dirty="0"/>
          </a:p>
        </p:txBody>
      </p:sp>
    </p:spTree>
    <p:extLst>
      <p:ext uri="{BB962C8B-B14F-4D97-AF65-F5344CB8AC3E}">
        <p14:creationId xmlns:p14="http://schemas.microsoft.com/office/powerpoint/2010/main" val="2836352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63DAF-D3E8-62BE-0DA2-2DA2BCDC4F2E}"/>
              </a:ext>
            </a:extLst>
          </p:cNvPr>
          <p:cNvSpPr>
            <a:spLocks noGrp="1"/>
          </p:cNvSpPr>
          <p:nvPr>
            <p:ph type="title"/>
          </p:nvPr>
        </p:nvSpPr>
        <p:spPr/>
        <p:txBody>
          <a:bodyPr/>
          <a:lstStyle/>
          <a:p>
            <a:r>
              <a:rPr lang="sr-Latn-RS" dirty="0"/>
              <a:t>STATUS EPILEPTICUS - consequences</a:t>
            </a:r>
            <a:endParaRPr lang="en-US" dirty="0"/>
          </a:p>
        </p:txBody>
      </p:sp>
      <p:sp>
        <p:nvSpPr>
          <p:cNvPr id="3" name="Content Placeholder 2">
            <a:extLst>
              <a:ext uri="{FF2B5EF4-FFF2-40B4-BE49-F238E27FC236}">
                <a16:creationId xmlns:a16="http://schemas.microsoft.com/office/drawing/2014/main" id="{1AEB423D-E4CE-303E-BB2A-86C1611EB110}"/>
              </a:ext>
            </a:extLst>
          </p:cNvPr>
          <p:cNvSpPr>
            <a:spLocks noGrp="1"/>
          </p:cNvSpPr>
          <p:nvPr>
            <p:ph idx="1"/>
          </p:nvPr>
        </p:nvSpPr>
        <p:spPr/>
        <p:txBody>
          <a:bodyPr/>
          <a:lstStyle/>
          <a:p>
            <a:r>
              <a:rPr lang="en-US" dirty="0"/>
              <a:t>Status epilepticus leads to serious disruption of the homeostasis of the body, which is manifested by</a:t>
            </a:r>
            <a:r>
              <a:rPr lang="sr-Latn-RS" dirty="0"/>
              <a:t>:</a:t>
            </a:r>
            <a:r>
              <a:rPr lang="en-US" dirty="0"/>
              <a:t> </a:t>
            </a:r>
            <a:endParaRPr lang="sr-Latn-RS" dirty="0"/>
          </a:p>
          <a:p>
            <a:pPr lvl="1"/>
            <a:r>
              <a:rPr lang="en-US" dirty="0"/>
              <a:t>lactic acidosis, </a:t>
            </a:r>
            <a:endParaRPr lang="sr-Latn-RS" dirty="0"/>
          </a:p>
          <a:p>
            <a:pPr lvl="1"/>
            <a:r>
              <a:rPr lang="en-US" dirty="0"/>
              <a:t>hypoglycemia, </a:t>
            </a:r>
            <a:endParaRPr lang="sr-Latn-RS" dirty="0"/>
          </a:p>
          <a:p>
            <a:pPr lvl="1"/>
            <a:r>
              <a:rPr lang="en-US" dirty="0"/>
              <a:t>hypoxia, </a:t>
            </a:r>
            <a:endParaRPr lang="sr-Latn-RS" dirty="0"/>
          </a:p>
          <a:p>
            <a:pPr lvl="1"/>
            <a:r>
              <a:rPr lang="en-US" dirty="0"/>
              <a:t>elevated temperature, </a:t>
            </a:r>
            <a:endParaRPr lang="sr-Latn-RS" dirty="0"/>
          </a:p>
          <a:p>
            <a:pPr lvl="1"/>
            <a:r>
              <a:rPr lang="en-US" dirty="0"/>
              <a:t>rhabdomyolysis </a:t>
            </a:r>
            <a:endParaRPr lang="sr-Latn-RS" dirty="0"/>
          </a:p>
          <a:p>
            <a:pPr lvl="1"/>
            <a:r>
              <a:rPr lang="en-US" dirty="0"/>
              <a:t>myoglobinuria </a:t>
            </a:r>
          </a:p>
        </p:txBody>
      </p:sp>
    </p:spTree>
    <p:extLst>
      <p:ext uri="{BB962C8B-B14F-4D97-AF65-F5344CB8AC3E}">
        <p14:creationId xmlns:p14="http://schemas.microsoft.com/office/powerpoint/2010/main" val="23060040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884</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Prescribing antiepileptic drugs</vt:lpstr>
      <vt:lpstr>TYPICAL ABSANCE</vt:lpstr>
      <vt:lpstr>ATYPICAL ABSANCE</vt:lpstr>
      <vt:lpstr>TREATMENT OF GENERALIZED FORMS OF EPILEPSY</vt:lpstr>
      <vt:lpstr>Tonic and atonic seizures </vt:lpstr>
      <vt:lpstr>SIMPLE FOCAL ONSET SEIZURES</vt:lpstr>
      <vt:lpstr>COMPLEX FOCAL ONSET SEIZURES</vt:lpstr>
      <vt:lpstr>STATUS EPILEPTICUS – definition and general issues</vt:lpstr>
      <vt:lpstr>STATUS EPILEPTICUS - consequences</vt:lpstr>
      <vt:lpstr>STATUS EPILEPTICUS – first-line treatment</vt:lpstr>
      <vt:lpstr>STATUS EPILEPTICUS – second-line treatment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Master Box</dc:creator>
  <cp:lastModifiedBy>Master Box</cp:lastModifiedBy>
  <cp:revision>13</cp:revision>
  <dcterms:created xsi:type="dcterms:W3CDTF">2023-08-18T11:31:34Z</dcterms:created>
  <dcterms:modified xsi:type="dcterms:W3CDTF">2023-08-18T12:09:17Z</dcterms:modified>
</cp:coreProperties>
</file>